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9" r:id="rId3"/>
    <p:sldId id="298" r:id="rId4"/>
    <p:sldId id="300" r:id="rId5"/>
    <p:sldId id="301" r:id="rId6"/>
    <p:sldId id="257" r:id="rId7"/>
    <p:sldId id="258" r:id="rId8"/>
    <p:sldId id="273" r:id="rId9"/>
    <p:sldId id="260" r:id="rId10"/>
    <p:sldId id="261" r:id="rId11"/>
    <p:sldId id="291" r:id="rId12"/>
    <p:sldId id="290" r:id="rId13"/>
    <p:sldId id="264" r:id="rId14"/>
    <p:sldId id="292" r:id="rId15"/>
    <p:sldId id="284" r:id="rId16"/>
    <p:sldId id="265" r:id="rId17"/>
    <p:sldId id="287" r:id="rId18"/>
    <p:sldId id="266" r:id="rId19"/>
    <p:sldId id="285" r:id="rId20"/>
    <p:sldId id="268" r:id="rId21"/>
    <p:sldId id="286" r:id="rId22"/>
    <p:sldId id="274" r:id="rId23"/>
    <p:sldId id="302" r:id="rId24"/>
    <p:sldId id="293" r:id="rId25"/>
    <p:sldId id="303" r:id="rId26"/>
    <p:sldId id="294" r:id="rId27"/>
    <p:sldId id="304" r:id="rId28"/>
    <p:sldId id="295" r:id="rId29"/>
    <p:sldId id="305" r:id="rId30"/>
    <p:sldId id="296" r:id="rId31"/>
    <p:sldId id="306" r:id="rId3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7B35-752E-4AD9-9FAA-D7BDB0DB9E5B}" v="12" dt="2024-07-04T11:29:16.061"/>
    <p1510:client id="{8D5E7D93-9E96-4BAE-8900-F685DA9CB966}" v="5" dt="2024-07-04T11:46:17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0" autoAdjust="0"/>
  </p:normalViewPr>
  <p:slideViewPr>
    <p:cSldViewPr snapToGrid="0">
      <p:cViewPr varScale="1">
        <p:scale>
          <a:sx n="59" d="100"/>
          <a:sy n="59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Brailey" userId="5e8f9d13-abc0-4994-ac97-b51f4f88d6bc" providerId="ADAL" clId="{8D5E7D93-9E96-4BAE-8900-F685DA9CB966}"/>
    <pc:docChg chg="custSel modSld">
      <pc:chgData name="Luke Brailey" userId="5e8f9d13-abc0-4994-ac97-b51f4f88d6bc" providerId="ADAL" clId="{8D5E7D93-9E96-4BAE-8900-F685DA9CB966}" dt="2024-07-04T11:50:19.185" v="186" actId="1038"/>
      <pc:docMkLst>
        <pc:docMk/>
      </pc:docMkLst>
      <pc:sldChg chg="addSp delSp modSp mod">
        <pc:chgData name="Luke Brailey" userId="5e8f9d13-abc0-4994-ac97-b51f4f88d6bc" providerId="ADAL" clId="{8D5E7D93-9E96-4BAE-8900-F685DA9CB966}" dt="2024-07-04T11:44:11.087" v="47" actId="1076"/>
        <pc:sldMkLst>
          <pc:docMk/>
          <pc:sldMk cId="287348426" sldId="297"/>
        </pc:sldMkLst>
        <pc:spChg chg="add mod">
          <ac:chgData name="Luke Brailey" userId="5e8f9d13-abc0-4994-ac97-b51f4f88d6bc" providerId="ADAL" clId="{8D5E7D93-9E96-4BAE-8900-F685DA9CB966}" dt="2024-07-04T11:41:01.190" v="9" actId="1076"/>
          <ac:spMkLst>
            <pc:docMk/>
            <pc:sldMk cId="287348426" sldId="297"/>
            <ac:spMk id="6" creationId="{1A8DCB4A-2E5B-A660-2CC7-B78EF6F924AD}"/>
          </ac:spMkLst>
        </pc:spChg>
        <pc:spChg chg="mod">
          <ac:chgData name="Luke Brailey" userId="5e8f9d13-abc0-4994-ac97-b51f4f88d6bc" providerId="ADAL" clId="{8D5E7D93-9E96-4BAE-8900-F685DA9CB966}" dt="2024-07-04T11:42:24.283" v="22" actId="1076"/>
          <ac:spMkLst>
            <pc:docMk/>
            <pc:sldMk cId="287348426" sldId="297"/>
            <ac:spMk id="10" creationId="{929CFDDE-FD3C-1453-F9B0-55570FF55F4D}"/>
          </ac:spMkLst>
        </pc:spChg>
        <pc:spChg chg="mod">
          <ac:chgData name="Luke Brailey" userId="5e8f9d13-abc0-4994-ac97-b51f4f88d6bc" providerId="ADAL" clId="{8D5E7D93-9E96-4BAE-8900-F685DA9CB966}" dt="2024-07-04T11:42:31.426" v="24" actId="1076"/>
          <ac:spMkLst>
            <pc:docMk/>
            <pc:sldMk cId="287348426" sldId="297"/>
            <ac:spMk id="11" creationId="{61451B2A-C19B-7261-77B9-F5210D7B7F95}"/>
          </ac:spMkLst>
        </pc:spChg>
        <pc:spChg chg="mod">
          <ac:chgData name="Luke Brailey" userId="5e8f9d13-abc0-4994-ac97-b51f4f88d6bc" providerId="ADAL" clId="{8D5E7D93-9E96-4BAE-8900-F685DA9CB966}" dt="2024-07-04T11:42:13.549" v="19" actId="1076"/>
          <ac:spMkLst>
            <pc:docMk/>
            <pc:sldMk cId="287348426" sldId="297"/>
            <ac:spMk id="12" creationId="{B9F65ED8-CC08-1A5E-281E-FD765D479D08}"/>
          </ac:spMkLst>
        </pc:spChg>
        <pc:spChg chg="mod">
          <ac:chgData name="Luke Brailey" userId="5e8f9d13-abc0-4994-ac97-b51f4f88d6bc" providerId="ADAL" clId="{8D5E7D93-9E96-4BAE-8900-F685DA9CB966}" dt="2024-07-04T11:42:21.043" v="21" actId="1076"/>
          <ac:spMkLst>
            <pc:docMk/>
            <pc:sldMk cId="287348426" sldId="297"/>
            <ac:spMk id="13" creationId="{00A18599-EA20-6287-014A-FB009F0634C1}"/>
          </ac:spMkLst>
        </pc:spChg>
        <pc:spChg chg="mod">
          <ac:chgData name="Luke Brailey" userId="5e8f9d13-abc0-4994-ac97-b51f4f88d6bc" providerId="ADAL" clId="{8D5E7D93-9E96-4BAE-8900-F685DA9CB966}" dt="2024-07-04T11:42:27.440" v="23" actId="1076"/>
          <ac:spMkLst>
            <pc:docMk/>
            <pc:sldMk cId="287348426" sldId="297"/>
            <ac:spMk id="14" creationId="{383A29D5-A059-54A3-E2E4-3029574FCDB4}"/>
          </ac:spMkLst>
        </pc:spChg>
        <pc:spChg chg="mod">
          <ac:chgData name="Luke Brailey" userId="5e8f9d13-abc0-4994-ac97-b51f4f88d6bc" providerId="ADAL" clId="{8D5E7D93-9E96-4BAE-8900-F685DA9CB966}" dt="2024-07-04T11:42:16.265" v="20" actId="14100"/>
          <ac:spMkLst>
            <pc:docMk/>
            <pc:sldMk cId="287348426" sldId="297"/>
            <ac:spMk id="15" creationId="{C8F17D5A-6999-E0EA-8806-87111289C829}"/>
          </ac:spMkLst>
        </pc:spChg>
        <pc:spChg chg="add mod">
          <ac:chgData name="Luke Brailey" userId="5e8f9d13-abc0-4994-ac97-b51f4f88d6bc" providerId="ADAL" clId="{8D5E7D93-9E96-4BAE-8900-F685DA9CB966}" dt="2024-07-04T11:42:07.375" v="18" actId="1076"/>
          <ac:spMkLst>
            <pc:docMk/>
            <pc:sldMk cId="287348426" sldId="297"/>
            <ac:spMk id="17" creationId="{D5A0D128-DD21-E1C4-497D-93ADFB5FD544}"/>
          </ac:spMkLst>
        </pc:spChg>
        <pc:spChg chg="add mod">
          <ac:chgData name="Luke Brailey" userId="5e8f9d13-abc0-4994-ac97-b51f4f88d6bc" providerId="ADAL" clId="{8D5E7D93-9E96-4BAE-8900-F685DA9CB966}" dt="2024-07-04T11:43:49.876" v="40" actId="20577"/>
          <ac:spMkLst>
            <pc:docMk/>
            <pc:sldMk cId="287348426" sldId="297"/>
            <ac:spMk id="18" creationId="{BA11DD11-16A2-D763-9D2D-9895F16B71FB}"/>
          </ac:spMkLst>
        </pc:spChg>
        <pc:spChg chg="add mod">
          <ac:chgData name="Luke Brailey" userId="5e8f9d13-abc0-4994-ac97-b51f4f88d6bc" providerId="ADAL" clId="{8D5E7D93-9E96-4BAE-8900-F685DA9CB966}" dt="2024-07-04T11:44:00.784" v="43" actId="14100"/>
          <ac:spMkLst>
            <pc:docMk/>
            <pc:sldMk cId="287348426" sldId="297"/>
            <ac:spMk id="19" creationId="{2F7DAF70-E09B-1A09-7D77-AC7131CA6D2E}"/>
          </ac:spMkLst>
        </pc:spChg>
        <pc:spChg chg="add mod">
          <ac:chgData name="Luke Brailey" userId="5e8f9d13-abc0-4994-ac97-b51f4f88d6bc" providerId="ADAL" clId="{8D5E7D93-9E96-4BAE-8900-F685DA9CB966}" dt="2024-07-04T11:44:11.087" v="47" actId="1076"/>
          <ac:spMkLst>
            <pc:docMk/>
            <pc:sldMk cId="287348426" sldId="297"/>
            <ac:spMk id="20" creationId="{359F1F2A-B098-4696-A57D-9878528C3B4D}"/>
          </ac:spMkLst>
        </pc:spChg>
        <pc:picChg chg="add mod">
          <ac:chgData name="Luke Brailey" userId="5e8f9d13-abc0-4994-ac97-b51f4f88d6bc" providerId="ADAL" clId="{8D5E7D93-9E96-4BAE-8900-F685DA9CB966}" dt="2024-07-04T11:40:58.050" v="8" actId="1076"/>
          <ac:picMkLst>
            <pc:docMk/>
            <pc:sldMk cId="287348426" sldId="297"/>
            <ac:picMk id="3" creationId="{5E7CA738-8177-4621-0C0D-454F2B269165}"/>
          </ac:picMkLst>
        </pc:picChg>
        <pc:picChg chg="del">
          <ac:chgData name="Luke Brailey" userId="5e8f9d13-abc0-4994-ac97-b51f4f88d6bc" providerId="ADAL" clId="{8D5E7D93-9E96-4BAE-8900-F685DA9CB966}" dt="2024-07-04T11:40:05.668" v="0" actId="478"/>
          <ac:picMkLst>
            <pc:docMk/>
            <pc:sldMk cId="287348426" sldId="297"/>
            <ac:picMk id="5" creationId="{4E1CCC88-C097-A245-0F5B-26D1AED4FBB3}"/>
          </ac:picMkLst>
        </pc:picChg>
        <pc:picChg chg="add mod">
          <ac:chgData name="Luke Brailey" userId="5e8f9d13-abc0-4994-ac97-b51f4f88d6bc" providerId="ADAL" clId="{8D5E7D93-9E96-4BAE-8900-F685DA9CB966}" dt="2024-07-04T11:41:49.160" v="13" actId="14100"/>
          <ac:picMkLst>
            <pc:docMk/>
            <pc:sldMk cId="287348426" sldId="297"/>
            <ac:picMk id="8" creationId="{C1F10AA3-A264-EBCF-4894-878230E25CA2}"/>
          </ac:picMkLst>
        </pc:picChg>
        <pc:picChg chg="del">
          <ac:chgData name="Luke Brailey" userId="5e8f9d13-abc0-4994-ac97-b51f4f88d6bc" providerId="ADAL" clId="{8D5E7D93-9E96-4BAE-8900-F685DA9CB966}" dt="2024-07-04T11:41:39.870" v="10" actId="478"/>
          <ac:picMkLst>
            <pc:docMk/>
            <pc:sldMk cId="287348426" sldId="297"/>
            <ac:picMk id="9" creationId="{7993F12A-7EDF-0E13-B6FC-A63396776533}"/>
          </ac:picMkLst>
        </pc:picChg>
      </pc:sldChg>
      <pc:sldChg chg="addSp delSp modSp mod">
        <pc:chgData name="Luke Brailey" userId="5e8f9d13-abc0-4994-ac97-b51f4f88d6bc" providerId="ADAL" clId="{8D5E7D93-9E96-4BAE-8900-F685DA9CB966}" dt="2024-07-04T11:47:04.118" v="80" actId="1076"/>
        <pc:sldMkLst>
          <pc:docMk/>
          <pc:sldMk cId="1711276602" sldId="298"/>
        </pc:sldMkLst>
        <pc:spChg chg="add mod">
          <ac:chgData name="Luke Brailey" userId="5e8f9d13-abc0-4994-ac97-b51f4f88d6bc" providerId="ADAL" clId="{8D5E7D93-9E96-4BAE-8900-F685DA9CB966}" dt="2024-07-04T11:43:36.432" v="33" actId="1076"/>
          <ac:spMkLst>
            <pc:docMk/>
            <pc:sldMk cId="1711276602" sldId="298"/>
            <ac:spMk id="6" creationId="{CA9F5566-AA8C-2323-24E3-7ECACBF64F39}"/>
          </ac:spMkLst>
        </pc:spChg>
        <pc:spChg chg="add mod">
          <ac:chgData name="Luke Brailey" userId="5e8f9d13-abc0-4994-ac97-b51f4f88d6bc" providerId="ADAL" clId="{8D5E7D93-9E96-4BAE-8900-F685DA9CB966}" dt="2024-07-04T11:44:29.512" v="50" actId="20577"/>
          <ac:spMkLst>
            <pc:docMk/>
            <pc:sldMk cId="1711276602" sldId="298"/>
            <ac:spMk id="8" creationId="{CED85EE0-0335-9112-79AF-5E0FC29648AE}"/>
          </ac:spMkLst>
        </pc:spChg>
        <pc:spChg chg="add mod">
          <ac:chgData name="Luke Brailey" userId="5e8f9d13-abc0-4994-ac97-b51f4f88d6bc" providerId="ADAL" clId="{8D5E7D93-9E96-4BAE-8900-F685DA9CB966}" dt="2024-07-04T11:44:27.224" v="49" actId="1076"/>
          <ac:spMkLst>
            <pc:docMk/>
            <pc:sldMk cId="1711276602" sldId="298"/>
            <ac:spMk id="13" creationId="{D6526406-5352-CB50-7B4B-06E29164C4CB}"/>
          </ac:spMkLst>
        </pc:spChg>
        <pc:picChg chg="add mod">
          <ac:chgData name="Luke Brailey" userId="5e8f9d13-abc0-4994-ac97-b51f4f88d6bc" providerId="ADAL" clId="{8D5E7D93-9E96-4BAE-8900-F685DA9CB966}" dt="2024-07-04T11:43:20.185" v="29" actId="1076"/>
          <ac:picMkLst>
            <pc:docMk/>
            <pc:sldMk cId="1711276602" sldId="298"/>
            <ac:picMk id="3" creationId="{38D52DAB-4B99-506D-B207-C15E6C3894C8}"/>
          </ac:picMkLst>
        </pc:picChg>
        <pc:picChg chg="del">
          <ac:chgData name="Luke Brailey" userId="5e8f9d13-abc0-4994-ac97-b51f4f88d6bc" providerId="ADAL" clId="{8D5E7D93-9E96-4BAE-8900-F685DA9CB966}" dt="2024-07-04T11:42:39.886" v="25" actId="478"/>
          <ac:picMkLst>
            <pc:docMk/>
            <pc:sldMk cId="1711276602" sldId="298"/>
            <ac:picMk id="5" creationId="{2334CDA9-5DA4-7F9C-DD27-FE6EA27C169D}"/>
          </ac:picMkLst>
        </pc:picChg>
        <pc:picChg chg="del">
          <ac:chgData name="Luke Brailey" userId="5e8f9d13-abc0-4994-ac97-b51f4f88d6bc" providerId="ADAL" clId="{8D5E7D93-9E96-4BAE-8900-F685DA9CB966}" dt="2024-07-04T11:45:19.919" v="51" actId="478"/>
          <ac:picMkLst>
            <pc:docMk/>
            <pc:sldMk cId="1711276602" sldId="298"/>
            <ac:picMk id="7" creationId="{4F1EE55A-3ABE-E41E-B580-D5F3E6BD2826}"/>
          </ac:picMkLst>
        </pc:picChg>
        <pc:picChg chg="del">
          <ac:chgData name="Luke Brailey" userId="5e8f9d13-abc0-4994-ac97-b51f4f88d6bc" providerId="ADAL" clId="{8D5E7D93-9E96-4BAE-8900-F685DA9CB966}" dt="2024-07-04T11:45:21.473" v="54" actId="478"/>
          <ac:picMkLst>
            <pc:docMk/>
            <pc:sldMk cId="1711276602" sldId="298"/>
            <ac:picMk id="9" creationId="{73B479B8-AFB6-B16A-C62B-D2CC318890A1}"/>
          </ac:picMkLst>
        </pc:picChg>
        <pc:picChg chg="del">
          <ac:chgData name="Luke Brailey" userId="5e8f9d13-abc0-4994-ac97-b51f4f88d6bc" providerId="ADAL" clId="{8D5E7D93-9E96-4BAE-8900-F685DA9CB966}" dt="2024-07-04T11:45:20.390" v="52" actId="478"/>
          <ac:picMkLst>
            <pc:docMk/>
            <pc:sldMk cId="1711276602" sldId="298"/>
            <ac:picMk id="10" creationId="{4BF4AB45-AEF9-BD7A-B8ED-595C58408E18}"/>
          </ac:picMkLst>
        </pc:picChg>
        <pc:picChg chg="del">
          <ac:chgData name="Luke Brailey" userId="5e8f9d13-abc0-4994-ac97-b51f4f88d6bc" providerId="ADAL" clId="{8D5E7D93-9E96-4BAE-8900-F685DA9CB966}" dt="2024-07-04T11:45:20.892" v="53" actId="478"/>
          <ac:picMkLst>
            <pc:docMk/>
            <pc:sldMk cId="1711276602" sldId="298"/>
            <ac:picMk id="11" creationId="{D9321663-DE7E-5E55-6D94-B72F66FCD06A}"/>
          </ac:picMkLst>
        </pc:picChg>
        <pc:picChg chg="add mod modCrop">
          <ac:chgData name="Luke Brailey" userId="5e8f9d13-abc0-4994-ac97-b51f4f88d6bc" providerId="ADAL" clId="{8D5E7D93-9E96-4BAE-8900-F685DA9CB966}" dt="2024-07-04T11:46:58.489" v="77" actId="1076"/>
          <ac:picMkLst>
            <pc:docMk/>
            <pc:sldMk cId="1711276602" sldId="298"/>
            <ac:picMk id="15" creationId="{03A08251-54B1-DACD-8B74-20E37C625D53}"/>
          </ac:picMkLst>
        </pc:picChg>
        <pc:picChg chg="add mod">
          <ac:chgData name="Luke Brailey" userId="5e8f9d13-abc0-4994-ac97-b51f4f88d6bc" providerId="ADAL" clId="{8D5E7D93-9E96-4BAE-8900-F685DA9CB966}" dt="2024-07-04T11:47:04.118" v="80" actId="1076"/>
          <ac:picMkLst>
            <pc:docMk/>
            <pc:sldMk cId="1711276602" sldId="298"/>
            <ac:picMk id="17" creationId="{4BD3B1DE-CE5D-39B8-7DE0-1B1CFE7FA63B}"/>
          </ac:picMkLst>
        </pc:picChg>
        <pc:picChg chg="add mod">
          <ac:chgData name="Luke Brailey" userId="5e8f9d13-abc0-4994-ac97-b51f4f88d6bc" providerId="ADAL" clId="{8D5E7D93-9E96-4BAE-8900-F685DA9CB966}" dt="2024-07-04T11:47:01.365" v="79" actId="1076"/>
          <ac:picMkLst>
            <pc:docMk/>
            <pc:sldMk cId="1711276602" sldId="298"/>
            <ac:picMk id="19" creationId="{BEC3E828-D35A-B425-456B-BBBA675DA7F6}"/>
          </ac:picMkLst>
        </pc:picChg>
        <pc:picChg chg="add mod modCrop">
          <ac:chgData name="Luke Brailey" userId="5e8f9d13-abc0-4994-ac97-b51f4f88d6bc" providerId="ADAL" clId="{8D5E7D93-9E96-4BAE-8900-F685DA9CB966}" dt="2024-07-04T11:46:59.872" v="78" actId="1076"/>
          <ac:picMkLst>
            <pc:docMk/>
            <pc:sldMk cId="1711276602" sldId="298"/>
            <ac:picMk id="20" creationId="{A768FF42-3A29-A461-7EF8-D5600607032E}"/>
          </ac:picMkLst>
        </pc:picChg>
      </pc:sldChg>
      <pc:sldChg chg="modSp mod">
        <pc:chgData name="Luke Brailey" userId="5e8f9d13-abc0-4994-ac97-b51f4f88d6bc" providerId="ADAL" clId="{8D5E7D93-9E96-4BAE-8900-F685DA9CB966}" dt="2024-07-04T11:50:19.185" v="186" actId="1038"/>
        <pc:sldMkLst>
          <pc:docMk/>
          <pc:sldMk cId="522670341" sldId="300"/>
        </pc:sldMkLst>
        <pc:spChg chg="mod">
          <ac:chgData name="Luke Brailey" userId="5e8f9d13-abc0-4994-ac97-b51f4f88d6bc" providerId="ADAL" clId="{8D5E7D93-9E96-4BAE-8900-F685DA9CB966}" dt="2024-07-04T11:50:19.185" v="186" actId="1038"/>
          <ac:spMkLst>
            <pc:docMk/>
            <pc:sldMk cId="522670341" sldId="300"/>
            <ac:spMk id="5" creationId="{027FE976-0EBF-DA82-02FF-8F772DA92163}"/>
          </ac:spMkLst>
        </pc:spChg>
        <pc:spChg chg="mod">
          <ac:chgData name="Luke Brailey" userId="5e8f9d13-abc0-4994-ac97-b51f4f88d6bc" providerId="ADAL" clId="{8D5E7D93-9E96-4BAE-8900-F685DA9CB966}" dt="2024-07-04T11:50:16.617" v="184" actId="1038"/>
          <ac:spMkLst>
            <pc:docMk/>
            <pc:sldMk cId="522670341" sldId="300"/>
            <ac:spMk id="6" creationId="{4DCDEEFE-C5F6-DA25-4CE0-A5EEF007A067}"/>
          </ac:spMkLst>
        </pc:spChg>
        <pc:spChg chg="mod">
          <ac:chgData name="Luke Brailey" userId="5e8f9d13-abc0-4994-ac97-b51f4f88d6bc" providerId="ADAL" clId="{8D5E7D93-9E96-4BAE-8900-F685DA9CB966}" dt="2024-07-04T11:50:11.733" v="177" actId="14100"/>
          <ac:spMkLst>
            <pc:docMk/>
            <pc:sldMk cId="522670341" sldId="300"/>
            <ac:spMk id="7" creationId="{6826599C-EA6B-548C-EE95-9FD1FEBDCD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EC82-FE4A-35F4-0D83-04337E8FD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7203B-9FA6-180B-F6EF-5020A7F9D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FB08-597D-BCF1-703E-F976BA1F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822D-2389-148A-412A-F8DDD9C4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8C605-BDEB-57D7-1724-2A5E21E0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7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D373-7BAC-D96E-9E06-B00A9C62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BE77F-48CA-D3A9-A4C9-79095034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65A2-5043-EAFC-21F9-14673326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7787E-C0A8-EACA-97DF-12F6FB09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5F4C-D072-DCF5-A39D-D24FBF3C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8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C9429-C32C-C6BB-309C-DBEAA903C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79646-F79F-0A9A-3D6C-84E4C458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97CBA-7759-27AF-F6BB-E2CBFEB4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6C5A-BEFF-FCBF-9654-3AA1D452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00F8-5594-22D9-C0A8-40C680C5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57BE-69A7-C962-6ABE-D0D61098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DE53-B2DE-2F6E-0280-A5A7291F2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8D34-EF1B-7DAC-3047-62E66660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A30DB-222D-4B83-929A-3BD48A45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ED04-C7FB-F40A-2812-194D3D4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E409-BC65-3E74-0DDD-3252FC5C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02F4C-EE95-6059-19EF-746E6A6A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E4236-12D1-5484-E8B7-5620F74F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290DF-4B82-E78E-262A-B94D8578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B2B71-7141-B8ED-08FE-A754901A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5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EF79-9EDC-CED5-4948-AF6CC4AE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12BE-02DE-D23D-96EE-088CB866D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E08A4-7873-BBDB-02C7-9652CA679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B59F-4156-C37F-F3BF-33CFA9CA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A6A4-FF74-B06D-360A-003E3FE3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47FC-7F66-57FF-BC65-5E4232B8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C829-278F-B87C-55BC-DFA96DE1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53859-67FC-FD23-C770-0C6100A93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6A7F2-3EAE-44D7-3032-B425428E7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647F7-CB05-4990-2BB7-FD4BD0367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60E4F-C921-6A2C-5684-C9AAF6E4F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1945E-8CC2-B2CB-9AD7-EE022CD8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95A11-AA29-4587-123B-75A26962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E880B-DB33-37BA-634E-4971C3EF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2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DA65-51D9-BBEE-1CA5-0D2F7FDE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E582A-DB81-5DEB-EC46-5708CAB6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BC028-D92B-75D7-369C-BB03882B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55AD4-CA80-F15D-EAB9-045D813C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1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93D83-FF50-3A91-A5D6-7F9D730C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D0197-2118-37BC-DB31-5DD879B0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603A8-E24F-038C-530D-D90A42D3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7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7FCC-4A0B-69CD-2AC1-4717B0E2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5F94-2F4F-42DE-DA50-389C4EFB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6396C-1160-B23F-0804-825B1D701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2714-3063-7899-DF65-172986B1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3FD4A-C52F-62BF-55FA-F02BF4C6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0DDD7-7DC0-F918-EABE-7C531F1B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26B8-674C-F7BD-7891-32411ECA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BC65B-2AA1-4603-06F2-AAB4DB246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B65E3-09AE-43A3-2C3A-7496F73D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B645C-597C-DD15-E444-A327BB3D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5F448-ADE6-9EBE-CF7E-E67BE050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F3C14-7212-DA2B-2F15-A5C7CF8F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1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3D801-49A6-AC65-D658-CE6425B6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DA5C-1FDE-E8DF-6CAA-BFDFDD122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344D-EF4C-7A10-145C-2E7E65F42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B547-1B2A-42DF-A9D7-51D8487367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CE1E-1125-627C-CCC0-46FAB575B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BAB68-397F-B6DE-7AE4-858E92292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F166-E7F8-455A-ACAB-44F7E545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.org.uk/Images/234833-specification-accredited-a-level-gce-physical-education-h55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cr.org.uk/Images/234832-specification-accredited-as-level-gce-physical-education-h155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m6hcetQycQ?si=My29k9HZUBJ4q2ZX" TargetMode="External"/><Relationship Id="rId2" Type="http://schemas.openxmlformats.org/officeDocument/2006/relationships/hyperlink" Target="https://youtu.be/4WcvUrNuZ4U?si=XDMdVMiChAPMxFu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S3QDOWk1qIo?si=w91og-HaIZTZaAkc" TargetMode="External"/><Relationship Id="rId5" Type="http://schemas.openxmlformats.org/officeDocument/2006/relationships/hyperlink" Target="https://youtu.be/v-1MQ0Cnbhs?si=hImx2VbeC2M1FFni" TargetMode="External"/><Relationship Id="rId4" Type="http://schemas.openxmlformats.org/officeDocument/2006/relationships/hyperlink" Target="https://youtu.be/Aj91nJOmj-Q?si=FyHWepCeitv84lh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.org.uk/Images/234840-as-and-a-level-guide-to-non-exam-assessmen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29CFDDE-FD3C-1453-F9B0-55570FF55F4D}"/>
              </a:ext>
            </a:extLst>
          </p:cNvPr>
          <p:cNvSpPr txBox="1"/>
          <p:nvPr/>
        </p:nvSpPr>
        <p:spPr>
          <a:xfrm>
            <a:off x="6423551" y="2471057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AS </a:t>
            </a:r>
          </a:p>
          <a:p>
            <a:pPr algn="ctr"/>
            <a:r>
              <a:rPr lang="en-GB" dirty="0"/>
              <a:t>H155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51B2A-C19B-7261-77B9-F5210D7B7F95}"/>
              </a:ext>
            </a:extLst>
          </p:cNvPr>
          <p:cNvSpPr txBox="1"/>
          <p:nvPr/>
        </p:nvSpPr>
        <p:spPr>
          <a:xfrm>
            <a:off x="4941764" y="3307839"/>
            <a:ext cx="92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A-Level </a:t>
            </a:r>
          </a:p>
          <a:p>
            <a:pPr algn="ctr"/>
            <a:r>
              <a:rPr lang="en-GB" dirty="0"/>
              <a:t>H555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65ED8-CC08-1A5E-281E-FD765D479D08}"/>
              </a:ext>
            </a:extLst>
          </p:cNvPr>
          <p:cNvSpPr txBox="1"/>
          <p:nvPr/>
        </p:nvSpPr>
        <p:spPr>
          <a:xfrm>
            <a:off x="5194599" y="1329487"/>
            <a:ext cx="180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OCR Exam Board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0A18599-EA20-6287-014A-FB009F0634C1}"/>
              </a:ext>
            </a:extLst>
          </p:cNvPr>
          <p:cNvSpPr/>
          <p:nvPr/>
        </p:nvSpPr>
        <p:spPr>
          <a:xfrm rot="10800000">
            <a:off x="4992004" y="2615941"/>
            <a:ext cx="1305910" cy="35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3A29D5-A059-54A3-E2E4-3029574FCDB4}"/>
              </a:ext>
            </a:extLst>
          </p:cNvPr>
          <p:cNvSpPr/>
          <p:nvPr/>
        </p:nvSpPr>
        <p:spPr>
          <a:xfrm>
            <a:off x="5897687" y="3425986"/>
            <a:ext cx="1305910" cy="35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C8F17D5A-6999-E0EA-8806-87111289C829}"/>
              </a:ext>
            </a:extLst>
          </p:cNvPr>
          <p:cNvSpPr/>
          <p:nvPr/>
        </p:nvSpPr>
        <p:spPr>
          <a:xfrm>
            <a:off x="4941764" y="1762769"/>
            <a:ext cx="2307365" cy="3565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CA738-8177-4621-0C0D-454F2B26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3" y="147084"/>
            <a:ext cx="4621544" cy="6495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DCB4A-2E5B-A660-2CC7-B78EF6F924AD}"/>
              </a:ext>
            </a:extLst>
          </p:cNvPr>
          <p:cNvSpPr txBox="1"/>
          <p:nvPr/>
        </p:nvSpPr>
        <p:spPr>
          <a:xfrm>
            <a:off x="7184572" y="251456"/>
            <a:ext cx="50074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OCR A Level Physical Education Specification H555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F10AA3-A264-EBCF-4894-878230E25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88" y="147083"/>
            <a:ext cx="4667530" cy="64954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0D128-DD21-E1C4-497D-93ADFB5FD544}"/>
              </a:ext>
            </a:extLst>
          </p:cNvPr>
          <p:cNvSpPr txBox="1"/>
          <p:nvPr/>
        </p:nvSpPr>
        <p:spPr>
          <a:xfrm>
            <a:off x="33183" y="250141"/>
            <a:ext cx="50074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OCR AS Level Physical Education Specification H155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11DD11-16A2-D763-9D2D-9895F16B71FB}"/>
              </a:ext>
            </a:extLst>
          </p:cNvPr>
          <p:cNvSpPr txBox="1"/>
          <p:nvPr/>
        </p:nvSpPr>
        <p:spPr>
          <a:xfrm>
            <a:off x="5805001" y="250141"/>
            <a:ext cx="6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Links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F7DAF70-E09B-1A09-7D77-AC7131CA6D2E}"/>
              </a:ext>
            </a:extLst>
          </p:cNvPr>
          <p:cNvSpPr/>
          <p:nvPr/>
        </p:nvSpPr>
        <p:spPr>
          <a:xfrm rot="10800000">
            <a:off x="5083000" y="280363"/>
            <a:ext cx="722001" cy="339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59F1F2A-B098-4696-A57D-9878528C3B4D}"/>
              </a:ext>
            </a:extLst>
          </p:cNvPr>
          <p:cNvSpPr/>
          <p:nvPr/>
        </p:nvSpPr>
        <p:spPr>
          <a:xfrm>
            <a:off x="6399272" y="280363"/>
            <a:ext cx="722001" cy="339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Assertive behaviour </a:t>
            </a:r>
          </a:p>
          <a:p>
            <a:pPr lvl="1"/>
            <a:r>
              <a:rPr lang="en-GB" dirty="0"/>
              <a:t>Different from aggressive behaviour as the individual is playing within the rules of the game. </a:t>
            </a:r>
          </a:p>
          <a:p>
            <a:pPr lvl="1"/>
            <a:r>
              <a:rPr lang="en-GB" dirty="0"/>
              <a:t>4 criteria </a:t>
            </a:r>
          </a:p>
          <a:p>
            <a:pPr lvl="2"/>
            <a:r>
              <a:rPr lang="en-GB" dirty="0"/>
              <a:t>Goal directed </a:t>
            </a:r>
          </a:p>
          <a:p>
            <a:pPr lvl="2"/>
            <a:r>
              <a:rPr lang="en-GB" dirty="0"/>
              <a:t>Is not intended to harm or injure</a:t>
            </a:r>
          </a:p>
          <a:p>
            <a:pPr lvl="2"/>
            <a:r>
              <a:rPr lang="en-GB" dirty="0"/>
              <a:t>Uses only legitimate force (even if that amount of force could be classed as aggression in non sporting contest</a:t>
            </a:r>
          </a:p>
          <a:p>
            <a:pPr lvl="2"/>
            <a:r>
              <a:rPr lang="en-GB" dirty="0"/>
              <a:t>Does not break rules of the game</a:t>
            </a:r>
          </a:p>
        </p:txBody>
      </p:sp>
    </p:spTree>
    <p:extLst>
      <p:ext uri="{BB962C8B-B14F-4D97-AF65-F5344CB8AC3E}">
        <p14:creationId xmlns:p14="http://schemas.microsoft.com/office/powerpoint/2010/main" val="115532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y keane alf inge haaland gif&quot;">
            <a:extLst>
              <a:ext uri="{FF2B5EF4-FFF2-40B4-BE49-F238E27FC236}">
                <a16:creationId xmlns:a16="http://schemas.microsoft.com/office/drawing/2014/main" id="{B7B2DD96-7A11-4A1A-85FF-9A42F8A543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0" y="201496"/>
            <a:ext cx="37147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y keane alf inge haaland gif&quot;">
            <a:extLst>
              <a:ext uri="{FF2B5EF4-FFF2-40B4-BE49-F238E27FC236}">
                <a16:creationId xmlns:a16="http://schemas.microsoft.com/office/drawing/2014/main" id="{1A2A7D02-C002-465D-A8F7-0F3ED72D56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1" y="333375"/>
            <a:ext cx="3619499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y keane alf inge haaland gif&quot;">
            <a:extLst>
              <a:ext uri="{FF2B5EF4-FFF2-40B4-BE49-F238E27FC236}">
                <a16:creationId xmlns:a16="http://schemas.microsoft.com/office/drawing/2014/main" id="{99A2D61B-F337-4D0C-AFC7-8083B24F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0" y="3610092"/>
            <a:ext cx="3723392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ccer - FA Carling Premiership - Manchester United v Manchester City">
            <a:extLst>
              <a:ext uri="{FF2B5EF4-FFF2-40B4-BE49-F238E27FC236}">
                <a16:creationId xmlns:a16="http://schemas.microsoft.com/office/drawing/2014/main" id="{92071F39-86CF-438B-A887-F4CFD75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6" y="3249613"/>
            <a:ext cx="2671764" cy="34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D0AF8-00C4-4303-9995-ABE3281BA7A3}"/>
              </a:ext>
            </a:extLst>
          </p:cNvPr>
          <p:cNvSpPr txBox="1"/>
          <p:nvPr/>
        </p:nvSpPr>
        <p:spPr>
          <a:xfrm>
            <a:off x="4952702" y="612407"/>
            <a:ext cx="2552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Example </a:t>
            </a:r>
          </a:p>
          <a:p>
            <a:pPr algn="ctr"/>
            <a:r>
              <a:rPr lang="en-GB" sz="2400" dirty="0"/>
              <a:t>Hostile Aggression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339A93F-4288-FF72-7A04-A5E6BFBD7AA1}"/>
              </a:ext>
            </a:extLst>
          </p:cNvPr>
          <p:cNvSpPr/>
          <p:nvPr/>
        </p:nvSpPr>
        <p:spPr>
          <a:xfrm rot="17876764">
            <a:off x="5801106" y="1252249"/>
            <a:ext cx="1387843" cy="407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years later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AD24A-EF52-4149-9692-240B10A9BC77}"/>
              </a:ext>
            </a:extLst>
          </p:cNvPr>
          <p:cNvSpPr txBox="1"/>
          <p:nvPr/>
        </p:nvSpPr>
        <p:spPr>
          <a:xfrm>
            <a:off x="5290829" y="5047297"/>
            <a:ext cx="33197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effectLst/>
                <a:latin typeface="arial" panose="020B0604020202020204" pitchFamily="34" charset="0"/>
              </a:rPr>
              <a:t>He wrote: “I'd waited long enough. I f*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cking</a:t>
            </a:r>
            <a:r>
              <a:rPr lang="en-GB" b="0" i="0" dirty="0">
                <a:effectLst/>
                <a:latin typeface="arial" panose="020B0604020202020204" pitchFamily="34" charset="0"/>
              </a:rPr>
              <a:t> hit him hard. The ball was there (I think). Take that you c***. And don't ever stand over me ..</a:t>
            </a:r>
            <a:endParaRPr lang="en-GB" dirty="0"/>
          </a:p>
        </p:txBody>
      </p:sp>
      <p:pic>
        <p:nvPicPr>
          <p:cNvPr id="7" name="Picture 2" descr="Roy Keane admits he does NOT regret his horror tackle on Alf-Inge Haaland  which left Manchester City defender in agony | Daily Mail Online">
            <a:extLst>
              <a:ext uri="{FF2B5EF4-FFF2-40B4-BE49-F238E27FC236}">
                <a16:creationId xmlns:a16="http://schemas.microsoft.com/office/drawing/2014/main" id="{5B589CDC-5855-74EB-7B6C-004292E0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92" y="4820434"/>
            <a:ext cx="1117137" cy="17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6F33-2718-42F3-BBA0-06E01330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9376"/>
            <a:ext cx="10515600" cy="768350"/>
          </a:xfrm>
        </p:spPr>
        <p:txBody>
          <a:bodyPr/>
          <a:lstStyle/>
          <a:p>
            <a:r>
              <a:rPr lang="en-GB" dirty="0"/>
              <a:t>Types of Aggression recap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6A8C2B-2C4A-4128-8FDE-A0B79ADC7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00914"/>
              </p:ext>
            </p:extLst>
          </p:nvPr>
        </p:nvGraphicFramePr>
        <p:xfrm>
          <a:off x="76200" y="847726"/>
          <a:ext cx="12039600" cy="5930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4134">
                  <a:extLst>
                    <a:ext uri="{9D8B030D-6E8A-4147-A177-3AD203B41FA5}">
                      <a16:colId xmlns:a16="http://schemas.microsoft.com/office/drawing/2014/main" val="3912903943"/>
                    </a:ext>
                  </a:extLst>
                </a:gridCol>
                <a:gridCol w="4535981">
                  <a:extLst>
                    <a:ext uri="{9D8B030D-6E8A-4147-A177-3AD203B41FA5}">
                      <a16:colId xmlns:a16="http://schemas.microsoft.com/office/drawing/2014/main" val="4252176974"/>
                    </a:ext>
                  </a:extLst>
                </a:gridCol>
                <a:gridCol w="4429485">
                  <a:extLst>
                    <a:ext uri="{9D8B030D-6E8A-4147-A177-3AD203B41FA5}">
                      <a16:colId xmlns:a16="http://schemas.microsoft.com/office/drawing/2014/main" val="2380461801"/>
                    </a:ext>
                  </a:extLst>
                </a:gridCol>
              </a:tblGrid>
              <a:tr h="163860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Type of Aggression / Behaviour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  <a:p>
                      <a:pPr algn="ctr"/>
                      <a:r>
                        <a:rPr lang="en-GB" sz="3200" dirty="0"/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  <a:p>
                      <a:pPr algn="ctr"/>
                      <a:r>
                        <a:rPr lang="en-GB" sz="3200" dirty="0"/>
                        <a:t>Real Life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91492"/>
                  </a:ext>
                </a:extLst>
              </a:tr>
              <a:tr h="14307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35424"/>
                  </a:ext>
                </a:extLst>
              </a:tr>
              <a:tr h="14307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59065"/>
                  </a:ext>
                </a:extLst>
              </a:tr>
              <a:tr h="143076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41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4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60783"/>
              </p:ext>
            </p:extLst>
          </p:nvPr>
        </p:nvGraphicFramePr>
        <p:xfrm>
          <a:off x="216077" y="178755"/>
          <a:ext cx="11692143" cy="6545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2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Types of aggression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34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  <a:p>
                      <a:pPr algn="ctr"/>
                      <a:r>
                        <a:rPr lang="en-GB" dirty="0"/>
                        <a:t>Instrumental aggression (aggressive behaviour in pursuit of non aggressive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Hostile aggression </a:t>
                      </a:r>
                    </a:p>
                    <a:p>
                      <a:pPr algn="ctr"/>
                      <a:r>
                        <a:rPr lang="en-GB" dirty="0"/>
                        <a:t>(Sole intention of causing harm)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Assertive behaviour (not intended to causes harm or injury uses legitimate force is within laws of game)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Manu Tuilagi Punch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/ Ben Flower Punch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hlinkClick r:id="rId2"/>
                        </a:rPr>
                        <a:t>https://youtu.be/4WcvUrNuZ4U?si=XDMdVMiChAPMxFu7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hlinkClick r:id="rId3"/>
                        </a:rPr>
                        <a:t>https://youtu.be/fm6hcetQycQ?si=My29k9HZUBJ4q2ZX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53">
                <a:tc>
                  <a:txBody>
                    <a:bodyPr/>
                    <a:lstStyle/>
                    <a:p>
                      <a:r>
                        <a:rPr lang="en-GB" dirty="0"/>
                        <a:t>Hockey player pushing opponent </a:t>
                      </a:r>
                    </a:p>
                    <a:p>
                      <a:r>
                        <a:rPr lang="en-GB" sz="1100" dirty="0">
                          <a:hlinkClick r:id="rId3"/>
                        </a:rPr>
                        <a:t>https://youtu.be/fm6hcetQycQ?si=My29k9HZUBJ4q2ZX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53">
                <a:tc>
                  <a:txBody>
                    <a:bodyPr/>
                    <a:lstStyle/>
                    <a:p>
                      <a:r>
                        <a:rPr lang="en-GB" dirty="0"/>
                        <a:t>Andy Murray smashing racquet </a:t>
                      </a:r>
                    </a:p>
                    <a:p>
                      <a:r>
                        <a:rPr lang="en-GB" sz="1100" dirty="0">
                          <a:hlinkClick r:id="rId4"/>
                        </a:rPr>
                        <a:t>https://youtu.be/Aj91nJOmj-Q?si=FyHWepCeitv84lho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653">
                <a:tc>
                  <a:txBody>
                    <a:bodyPr/>
                    <a:lstStyle/>
                    <a:p>
                      <a:r>
                        <a:rPr lang="en-GB" dirty="0"/>
                        <a:t>American football tackles</a:t>
                      </a:r>
                    </a:p>
                    <a:p>
                      <a:r>
                        <a:rPr lang="en-GB" sz="1100" dirty="0">
                          <a:hlinkClick r:id="rId5"/>
                        </a:rPr>
                        <a:t>https://youtu.be/v-1MQ0Cnbhs?si=hImx2VbeC2M1FFni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Courtney Laws</a:t>
                      </a:r>
                    </a:p>
                    <a:p>
                      <a:r>
                        <a:rPr lang="en-GB" dirty="0"/>
                        <a:t>Tackle</a:t>
                      </a:r>
                    </a:p>
                    <a:p>
                      <a:r>
                        <a:rPr lang="en-GB" sz="1100" dirty="0">
                          <a:hlinkClick r:id="rId6"/>
                        </a:rPr>
                        <a:t>https://youtu.be/S3QDOWk1qIo?si=w91og-HaIZTZaAkc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5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F702-EDAD-7939-787D-7BFC9CBE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067" y="154987"/>
            <a:ext cx="6043863" cy="684029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would we go next???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9458-F35A-6189-385A-34587BEE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2003"/>
            <a:ext cx="10515600" cy="460804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Now that we understand what classes as aggression and what the different types of aggression are we would move onto looking at the causes of aggression. </a:t>
            </a:r>
          </a:p>
          <a:p>
            <a:r>
              <a:rPr lang="en-GB" dirty="0"/>
              <a:t>There are 3 different theories that psychologists use to try and explain aggression.</a:t>
            </a:r>
          </a:p>
          <a:p>
            <a:pPr lvl="1"/>
            <a:r>
              <a:rPr lang="en-GB" dirty="0"/>
              <a:t>Instinct theory</a:t>
            </a:r>
          </a:p>
          <a:p>
            <a:pPr lvl="1"/>
            <a:r>
              <a:rPr lang="en-GB" dirty="0"/>
              <a:t>Social Learning theory</a:t>
            </a:r>
          </a:p>
          <a:p>
            <a:pPr lvl="1"/>
            <a:r>
              <a:rPr lang="en-GB" dirty="0"/>
              <a:t>Frustration aggression theory </a:t>
            </a:r>
          </a:p>
          <a:p>
            <a:pPr lvl="1"/>
            <a:r>
              <a:rPr lang="en-GB" dirty="0"/>
              <a:t>Aggressive cue hypothesis </a:t>
            </a:r>
          </a:p>
          <a:p>
            <a:r>
              <a:rPr lang="en-GB" dirty="0"/>
              <a:t>You would need to be able to outline all three theories (AO1) Give sporting examples of them being used (AO2) and evaluate the strengths and weaknesses each theory (AO3)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99309-4DE0-C03F-730A-88840CF5D105}"/>
              </a:ext>
            </a:extLst>
          </p:cNvPr>
          <p:cNvSpPr txBox="1"/>
          <p:nvPr/>
        </p:nvSpPr>
        <p:spPr>
          <a:xfrm>
            <a:off x="354137" y="5291370"/>
            <a:ext cx="11591122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next slides briefly cover the four theories mentioned above. Next year we would spend a lesson on each and </a:t>
            </a:r>
          </a:p>
          <a:p>
            <a:pPr algn="ctr"/>
            <a:r>
              <a:rPr lang="en-GB" dirty="0"/>
              <a:t>complete tasks aimed at understanding the theories and importantly being able to evaluate their effectiveness when </a:t>
            </a:r>
          </a:p>
          <a:p>
            <a:pPr algn="ctr"/>
            <a:r>
              <a:rPr lang="en-GB" dirty="0"/>
              <a:t>being applied to sport. Take a look over the slides and draw your own conclusions, which theory best explains aggression?</a:t>
            </a:r>
          </a:p>
          <a:p>
            <a:pPr algn="ctr"/>
            <a:r>
              <a:rPr lang="en-GB" dirty="0"/>
              <a:t>Then attempt to answer the exam questions at the end of this document. Please bring these with you in September.</a:t>
            </a:r>
          </a:p>
        </p:txBody>
      </p:sp>
    </p:spTree>
    <p:extLst>
      <p:ext uri="{BB962C8B-B14F-4D97-AF65-F5344CB8AC3E}">
        <p14:creationId xmlns:p14="http://schemas.microsoft.com/office/powerpoint/2010/main" val="205826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407" y="146479"/>
            <a:ext cx="57606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1.17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95600" y="1"/>
            <a:ext cx="777240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  <a:cs typeface="Tahoma"/>
              </a:rPr>
              <a:t>Aggression: definition and theories</a:t>
            </a: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736" y="548680"/>
            <a:ext cx="6840760" cy="1152128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  <a:effectLst>
            <a:outerShdw blurRad="38100" dist="12700" dir="2700000" sx="99000" sy="99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0000"/>
                </a:solidFill>
              </a:rPr>
              <a:t>Any behaviour that is intended to harm another individual by physical or verbal means.(Bull 1990)</a:t>
            </a:r>
          </a:p>
          <a:p>
            <a:r>
              <a:rPr lang="en-GB" sz="1600" dirty="0">
                <a:solidFill>
                  <a:srgbClr val="000000"/>
                </a:solidFill>
              </a:rPr>
              <a:t>An act with the intention to harm or injure an individual who is motivated to avoid such harm.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000000"/>
                </a:solidFill>
              </a:rPr>
              <a:t>(Baron 1994)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506" y="548680"/>
            <a:ext cx="1944215" cy="115212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  <a:effectLst>
            <a:outerShdw blurRad="38100" dist="12700" dir="2700000" sx="99000" sy="99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Definition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aggression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648" y="5246077"/>
            <a:ext cx="2740471" cy="8971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sx="99000" sy="99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a </a:t>
            </a:r>
            <a:r>
              <a:rPr lang="en-GB" sz="1600" dirty="0">
                <a:solidFill>
                  <a:schemeClr val="tx1"/>
                </a:solidFill>
              </a:rPr>
              <a:t>trait view of aggression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35" y="2276872"/>
            <a:ext cx="3748099" cy="2200250"/>
          </a:xfrm>
          <a:prstGeom prst="rect">
            <a:avLst/>
          </a:prstGeom>
          <a:ln w="41275">
            <a:solidFill>
              <a:schemeClr val="accent1">
                <a:lumMod val="75000"/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132387" y="3755647"/>
            <a:ext cx="7973888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 w="25400">
            <a:solidFill>
              <a:schemeClr val="accent1">
                <a:lumMod val="75000"/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a trait theory proposed by Freud (1920) (Lorenz 1966)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states that aggression is inevitable as it is genetically inherited, and is therefore predictable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the aggressive trait is called the ‘death instinct’ which is behaving aggressively, even when self destructive (not in the individual’s best interests).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5817" y="2485839"/>
            <a:ext cx="2860501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  <a:ln w="41275"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Instinct theory</a:t>
            </a:r>
          </a:p>
        </p:txBody>
      </p:sp>
    </p:spTree>
    <p:extLst>
      <p:ext uri="{BB962C8B-B14F-4D97-AF65-F5344CB8AC3E}">
        <p14:creationId xmlns:p14="http://schemas.microsoft.com/office/powerpoint/2010/main" val="27613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Instinct theory of aggression (Lorenz 1966)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047"/>
            <a:ext cx="10515600" cy="4884267"/>
          </a:xfrm>
        </p:spPr>
        <p:txBody>
          <a:bodyPr>
            <a:normAutofit/>
          </a:bodyPr>
          <a:lstStyle/>
          <a:p>
            <a:r>
              <a:rPr lang="en-GB" dirty="0"/>
              <a:t>Suggests that we have a built in instinct to be aggressive that builds up until we release it by being aggressive. </a:t>
            </a:r>
          </a:p>
          <a:p>
            <a:r>
              <a:rPr lang="en-GB" dirty="0"/>
              <a:t>This build up can be released by being aggressive towards other people.</a:t>
            </a:r>
          </a:p>
          <a:p>
            <a:r>
              <a:rPr lang="en-GB" dirty="0"/>
              <a:t>Or it can be released in socially acceptable ways (such as sport) in a process called catharsis.</a:t>
            </a:r>
          </a:p>
          <a:p>
            <a:r>
              <a:rPr lang="en-GB" dirty="0"/>
              <a:t>Many people seem to relate to this theory however there is very little research based evidence to back it up so few people use it as a means of explaining aggression.</a:t>
            </a:r>
          </a:p>
          <a:p>
            <a:r>
              <a:rPr lang="en-GB" dirty="0"/>
              <a:t>If this was true then everyone would be aggressive no matter what their culture or up bringing. </a:t>
            </a:r>
          </a:p>
        </p:txBody>
      </p:sp>
    </p:spTree>
    <p:extLst>
      <p:ext uri="{BB962C8B-B14F-4D97-AF65-F5344CB8AC3E}">
        <p14:creationId xmlns:p14="http://schemas.microsoft.com/office/powerpoint/2010/main" val="18392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407" y="146479"/>
            <a:ext cx="57606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1.17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95600" y="1"/>
            <a:ext cx="777240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  <a:cs typeface="Tahoma"/>
              </a:rPr>
              <a:t>Aggression: definition and theories</a:t>
            </a: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736" y="548680"/>
            <a:ext cx="6840760" cy="1152128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  <a:effectLst>
            <a:outerShdw blurRad="38100" dist="12700" dir="2700000" sx="99000" sy="99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0000"/>
                </a:solidFill>
              </a:rPr>
              <a:t>Any behaviour that is intended to harm another individual by physical or verbal means.(Bull 1990)</a:t>
            </a:r>
          </a:p>
          <a:p>
            <a:r>
              <a:rPr lang="en-GB" sz="1600" dirty="0">
                <a:solidFill>
                  <a:srgbClr val="000000"/>
                </a:solidFill>
              </a:rPr>
              <a:t>An act with the intention to harm or injure an individual who is motivated to avoid such harm.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000000"/>
                </a:solidFill>
              </a:rPr>
              <a:t>(Baron 1994)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506" y="548680"/>
            <a:ext cx="1944215" cy="115212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  <a:effectLst>
            <a:outerShdw blurRad="38100" dist="12700" dir="2700000" sx="99000" sy="99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Definition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aggression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689" y="5124727"/>
            <a:ext cx="3750121" cy="7227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sx="99000" sy="99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a </a:t>
            </a:r>
            <a:r>
              <a:rPr lang="en-GB" sz="1600" dirty="0">
                <a:solidFill>
                  <a:schemeClr val="tx1"/>
                </a:solidFill>
              </a:rPr>
              <a:t>social learning views of aggression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764" y="2067697"/>
            <a:ext cx="3235972" cy="2153392"/>
          </a:xfrm>
          <a:prstGeom prst="rect">
            <a:avLst/>
          </a:prstGeom>
          <a:ln w="41275">
            <a:solidFill>
              <a:schemeClr val="accent4">
                <a:lumMod val="75000"/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119612" y="2313535"/>
            <a:ext cx="3924697" cy="648072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41275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Social Learning theory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797" y="3630780"/>
            <a:ext cx="7934325" cy="2246769"/>
          </a:xfrm>
          <a:prstGeom prst="rect">
            <a:avLst/>
          </a:prstGeom>
          <a:solidFill>
            <a:schemeClr val="accent4">
              <a:lumMod val="40000"/>
              <a:lumOff val="60000"/>
              <a:alpha val="99000"/>
            </a:schemeClr>
          </a:solidFill>
          <a:ln w="25400">
            <a:solidFill>
              <a:schemeClr val="accent4">
                <a:lumMod val="75000"/>
                <a:alpha val="97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proposed by Bandura (1966)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aggression is learned through imitation of others, particularly of role models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aggression  is more likely to be copied if the role model is reinforced for it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aggression is more likely if it is the social norm of the group, which may link to the sport being played. Eg: American football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8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>
            <a:noAutofit/>
          </a:bodyPr>
          <a:lstStyle/>
          <a:p>
            <a:r>
              <a:rPr lang="en-GB" sz="3600" dirty="0"/>
              <a:t>Social Learning theory of aggression (Bandura 1977)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72" y="1121434"/>
            <a:ext cx="10611928" cy="5371441"/>
          </a:xfrm>
        </p:spPr>
        <p:txBody>
          <a:bodyPr>
            <a:normAutofit/>
          </a:bodyPr>
          <a:lstStyle/>
          <a:p>
            <a:r>
              <a:rPr lang="en-GB" dirty="0"/>
              <a:t>Says that aggression is behaviour that we learn by watching others be aggressive </a:t>
            </a:r>
          </a:p>
          <a:p>
            <a:r>
              <a:rPr lang="en-GB" dirty="0"/>
              <a:t>Its works in the same way that the social learning theory did when we spoke about in terms of personality </a:t>
            </a:r>
          </a:p>
          <a:p>
            <a:r>
              <a:rPr lang="en-GB" dirty="0"/>
              <a:t>Someone important is aggressive</a:t>
            </a:r>
          </a:p>
          <a:p>
            <a:r>
              <a:rPr lang="en-GB" dirty="0"/>
              <a:t>You copy them</a:t>
            </a:r>
          </a:p>
          <a:p>
            <a:r>
              <a:rPr lang="en-GB" dirty="0"/>
              <a:t>Your actions get reinforced (positively)</a:t>
            </a:r>
          </a:p>
          <a:p>
            <a:r>
              <a:rPr lang="en-GB" dirty="0"/>
              <a:t>You learn the aggressive behaviour </a:t>
            </a:r>
          </a:p>
          <a:p>
            <a:r>
              <a:rPr lang="en-GB" dirty="0"/>
              <a:t>No instinct to be aggressive (disputes the instinct theory)</a:t>
            </a:r>
          </a:p>
          <a:p>
            <a:r>
              <a:rPr lang="en-GB" dirty="0"/>
              <a:t>If we can learn to be aggressive then we can also learn to not be aggressive </a:t>
            </a:r>
          </a:p>
        </p:txBody>
      </p:sp>
    </p:spTree>
    <p:extLst>
      <p:ext uri="{BB962C8B-B14F-4D97-AF65-F5344CB8AC3E}">
        <p14:creationId xmlns:p14="http://schemas.microsoft.com/office/powerpoint/2010/main" val="13904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0"/>
            <a:ext cx="57606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1.18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908720"/>
            <a:ext cx="1660445" cy="1277764"/>
          </a:xfrm>
          <a:prstGeom prst="rect">
            <a:avLst/>
          </a:prstGeom>
          <a:ln w="412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2925" y="2348881"/>
            <a:ext cx="10658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proposed by Dollard (1939)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this theory proposed that frustration is caused by the environment blocking the goals of the performer, which inevitably triggers aggression.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if the aggressive act is successful, frustration will be released through catharsis.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if the act is unsuccessful or is punished, then there will be a further build up of aggression.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528048" y="961708"/>
            <a:ext cx="2376264" cy="1296144"/>
          </a:xfrm>
          <a:prstGeom prst="rect">
            <a:avLst/>
          </a:prstGeom>
          <a:solidFill>
            <a:schemeClr val="accent3">
              <a:lumMod val="60000"/>
              <a:lumOff val="40000"/>
              <a:alpha val="76000"/>
            </a:schemeClr>
          </a:solidFill>
          <a:ln w="412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Frustration aggression hypothesis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95600" y="1"/>
            <a:ext cx="777240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  <a:cs typeface="Tahoma"/>
              </a:rPr>
              <a:t>Aggression: Theories (continued)</a:t>
            </a: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032" y="4346521"/>
            <a:ext cx="2575136" cy="2000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000" dirty="0"/>
              <a:t>his is an interactionist theories of aggression – they each have a trait and social learning component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17210" y="5278769"/>
            <a:ext cx="905236" cy="55242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Goal blocked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13353" y="5278769"/>
            <a:ext cx="1056109" cy="55242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Frustration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25521" y="5278769"/>
            <a:ext cx="1056109" cy="55242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Aggression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25521" y="4486681"/>
            <a:ext cx="1056109" cy="55242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Success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53514" y="6070857"/>
            <a:ext cx="1206982" cy="55242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Punishment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13353" y="4486681"/>
            <a:ext cx="1056109" cy="55242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Catharsis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553313" y="5529342"/>
            <a:ext cx="301745" cy="157836"/>
          </a:xfrm>
          <a:prstGeom prst="rightArrow">
            <a:avLst/>
          </a:prstGeom>
          <a:solidFill>
            <a:schemeClr val="accent3">
              <a:lumMod val="75000"/>
              <a:alpha val="61000"/>
            </a:schemeClr>
          </a:solidFill>
          <a:ln w="158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9065481" y="5529342"/>
            <a:ext cx="301745" cy="157836"/>
          </a:xfrm>
          <a:prstGeom prst="rightArrow">
            <a:avLst/>
          </a:prstGeom>
          <a:solidFill>
            <a:schemeClr val="accent3">
              <a:lumMod val="75000"/>
              <a:alpha val="61000"/>
            </a:schemeClr>
          </a:solidFill>
          <a:ln w="158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8993473" y="4665246"/>
            <a:ext cx="301745" cy="157836"/>
          </a:xfrm>
          <a:prstGeom prst="rightArrow">
            <a:avLst/>
          </a:prstGeom>
          <a:solidFill>
            <a:schemeClr val="accent3">
              <a:lumMod val="75000"/>
              <a:alpha val="61000"/>
            </a:schemeClr>
          </a:solidFill>
          <a:ln w="158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9854088" y="5100776"/>
            <a:ext cx="157836" cy="150873"/>
          </a:xfrm>
          <a:prstGeom prst="rightArrow">
            <a:avLst/>
          </a:prstGeom>
          <a:solidFill>
            <a:schemeClr val="accent3">
              <a:lumMod val="75000"/>
              <a:alpha val="61000"/>
            </a:schemeClr>
          </a:solidFill>
          <a:ln w="158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854088" y="5892863"/>
            <a:ext cx="157836" cy="150873"/>
          </a:xfrm>
          <a:prstGeom prst="rightArrow">
            <a:avLst/>
          </a:prstGeom>
          <a:solidFill>
            <a:schemeClr val="accent3">
              <a:lumMod val="75000"/>
              <a:alpha val="61000"/>
            </a:schemeClr>
          </a:solidFill>
          <a:ln w="158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ent-Up Arrow 37"/>
          <p:cNvSpPr/>
          <p:nvPr/>
        </p:nvSpPr>
        <p:spPr>
          <a:xfrm flipH="1">
            <a:off x="8345402" y="6091587"/>
            <a:ext cx="905236" cy="315671"/>
          </a:xfrm>
          <a:prstGeom prst="bentUpArrow">
            <a:avLst/>
          </a:prstGeom>
          <a:solidFill>
            <a:schemeClr val="accent3">
              <a:lumMod val="75000"/>
              <a:alpha val="61000"/>
            </a:schemeClr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FE6C1-40EF-E330-1BD2-080CA65D2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" t="3646" r="7554" b="15031"/>
          <a:stretch/>
        </p:blipFill>
        <p:spPr>
          <a:xfrm>
            <a:off x="122445" y="104682"/>
            <a:ext cx="4946664" cy="6587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57CB4-95C9-13C0-EBDD-3716202A3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1" t="3996" r="7782" b="6012"/>
          <a:stretch/>
        </p:blipFill>
        <p:spPr>
          <a:xfrm>
            <a:off x="7693572" y="104682"/>
            <a:ext cx="4375983" cy="6529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40F903-63DE-D087-ABF0-D19EE7990AE4}"/>
              </a:ext>
            </a:extLst>
          </p:cNvPr>
          <p:cNvSpPr txBox="1"/>
          <p:nvPr/>
        </p:nvSpPr>
        <p:spPr>
          <a:xfrm>
            <a:off x="5432811" y="1481958"/>
            <a:ext cx="1897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AS</a:t>
            </a:r>
          </a:p>
          <a:p>
            <a:pPr algn="ctr"/>
            <a:r>
              <a:rPr lang="en-GB" dirty="0"/>
              <a:t>2 exams 35% each</a:t>
            </a:r>
          </a:p>
          <a:p>
            <a:pPr algn="ctr"/>
            <a:r>
              <a:rPr lang="en-GB" dirty="0"/>
              <a:t>EAPI  15%</a:t>
            </a:r>
          </a:p>
          <a:p>
            <a:pPr algn="ctr"/>
            <a:r>
              <a:rPr lang="en-GB" dirty="0"/>
              <a:t>Practical 15%</a:t>
            </a:r>
          </a:p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16565-E365-F118-1D93-4D8B90BAE4D6}"/>
              </a:ext>
            </a:extLst>
          </p:cNvPr>
          <p:cNvSpPr txBox="1"/>
          <p:nvPr/>
        </p:nvSpPr>
        <p:spPr>
          <a:xfrm>
            <a:off x="5432811" y="4556234"/>
            <a:ext cx="1897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A-Level</a:t>
            </a:r>
          </a:p>
          <a:p>
            <a:pPr algn="ctr"/>
            <a:r>
              <a:rPr lang="en-GB" dirty="0"/>
              <a:t>1 exam 30%</a:t>
            </a:r>
          </a:p>
          <a:p>
            <a:pPr algn="ctr"/>
            <a:r>
              <a:rPr lang="en-GB" dirty="0"/>
              <a:t>2 exams 20% each</a:t>
            </a:r>
          </a:p>
          <a:p>
            <a:pPr algn="ctr"/>
            <a:r>
              <a:rPr lang="en-GB" dirty="0"/>
              <a:t>EAPI  15%</a:t>
            </a:r>
          </a:p>
          <a:p>
            <a:pPr algn="ctr"/>
            <a:r>
              <a:rPr lang="en-GB" dirty="0"/>
              <a:t>Practical 15%</a:t>
            </a:r>
          </a:p>
          <a:p>
            <a:pPr algn="ctr"/>
            <a:endParaRPr lang="en-GB" dirty="0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FAB277EA-6E24-A9B4-F188-2F8602D5DD3C}"/>
              </a:ext>
            </a:extLst>
          </p:cNvPr>
          <p:cNvSpPr/>
          <p:nvPr/>
        </p:nvSpPr>
        <p:spPr>
          <a:xfrm rot="5400000" flipV="1">
            <a:off x="5490808" y="2524134"/>
            <a:ext cx="785337" cy="127138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0D4169BA-57BA-A083-48A9-21F4B108A3AD}"/>
              </a:ext>
            </a:extLst>
          </p:cNvPr>
          <p:cNvSpPr/>
          <p:nvPr/>
        </p:nvSpPr>
        <p:spPr>
          <a:xfrm rot="16200000" flipV="1">
            <a:off x="6624365" y="3484138"/>
            <a:ext cx="785337" cy="127138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41093-288D-1B08-707A-0110B1C6288B}"/>
              </a:ext>
            </a:extLst>
          </p:cNvPr>
          <p:cNvSpPr txBox="1"/>
          <p:nvPr/>
        </p:nvSpPr>
        <p:spPr>
          <a:xfrm>
            <a:off x="5177175" y="252417"/>
            <a:ext cx="244578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Advice is to get two folders one for each paper</a:t>
            </a:r>
          </a:p>
        </p:txBody>
      </p:sp>
    </p:spTree>
    <p:extLst>
      <p:ext uri="{BB962C8B-B14F-4D97-AF65-F5344CB8AC3E}">
        <p14:creationId xmlns:p14="http://schemas.microsoft.com/office/powerpoint/2010/main" val="323708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Autofit/>
          </a:bodyPr>
          <a:lstStyle/>
          <a:p>
            <a:r>
              <a:rPr lang="en-GB" sz="2800" dirty="0"/>
              <a:t>Frustration –aggression theory of aggression (Dollard et al 1939)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17" y="1173193"/>
            <a:ext cx="11680166" cy="4063042"/>
          </a:xfrm>
        </p:spPr>
        <p:txBody>
          <a:bodyPr>
            <a:normAutofit/>
          </a:bodyPr>
          <a:lstStyle/>
          <a:p>
            <a:r>
              <a:rPr lang="en-GB" dirty="0"/>
              <a:t>This theory says that aggression comes from you having your goals blocked or your progress towards your goals blocked, this is said to cause frustration which then turns into aggression</a:t>
            </a:r>
          </a:p>
          <a:p>
            <a:r>
              <a:rPr lang="en-GB" dirty="0"/>
              <a:t>Most people can think of a time when they have been frustrated and then got aggressive so people agree with this part of the theory</a:t>
            </a:r>
          </a:p>
          <a:p>
            <a:r>
              <a:rPr lang="en-GB" dirty="0"/>
              <a:t>However the theory states that frustration will always result in aggression and because this is simply not true the theory cannot be used to accurately explain the cause of aggression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0"/>
            <a:ext cx="57606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1.18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99" y="964004"/>
            <a:ext cx="1111106" cy="1296144"/>
          </a:xfrm>
          <a:prstGeom prst="rect">
            <a:avLst/>
          </a:prstGeom>
          <a:ln w="412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3875" y="2348880"/>
            <a:ext cx="11068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proposed by Berkowitz (1969) 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this theory proposed that frustration leads to increased arousal which creates a readiness for aggression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aggression will only be triggered if provoked by a cue from the environment. e.g. if a player’s arousal is high and the referee makes a decision which is considered unfair, an aggressive act will follow.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0168" y="908720"/>
            <a:ext cx="2376264" cy="1296144"/>
          </a:xfrm>
          <a:prstGeom prst="rect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 w="412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Aggressive cue hypothesis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95600" y="1"/>
            <a:ext cx="777240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  <a:cs typeface="Tahoma"/>
              </a:rPr>
              <a:t>Aggression: Theories (continued)</a:t>
            </a: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73791" y="5949280"/>
            <a:ext cx="1008112" cy="504056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Aggression unlikely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57567" y="5356613"/>
            <a:ext cx="288032" cy="144016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158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73791" y="4348501"/>
            <a:ext cx="1008112" cy="504056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Aggression likely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45599" y="4348501"/>
            <a:ext cx="1296144" cy="504056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Presence of aggressive cue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89615" y="5140589"/>
            <a:ext cx="1008112" cy="504056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Increased arousal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45599" y="5947411"/>
            <a:ext cx="1296144" cy="504056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Absence of aggressive cue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33431" y="5140589"/>
            <a:ext cx="1008112" cy="504056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Frustration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8621663" y="5716653"/>
            <a:ext cx="144016" cy="144016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158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9413751" y="6148701"/>
            <a:ext cx="288032" cy="144016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158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200000">
            <a:off x="8621663" y="4924565"/>
            <a:ext cx="144016" cy="144016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158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9413751" y="4492517"/>
            <a:ext cx="288032" cy="144016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158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D6FB00-392C-4613-8245-F5064188FE41}"/>
              </a:ext>
            </a:extLst>
          </p:cNvPr>
          <p:cNvSpPr txBox="1"/>
          <p:nvPr/>
        </p:nvSpPr>
        <p:spPr>
          <a:xfrm>
            <a:off x="1865032" y="4346521"/>
            <a:ext cx="2575136" cy="2000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000" dirty="0"/>
              <a:t>his is an interactionist theories of aggression – they each have a trait and social learning component</a:t>
            </a:r>
          </a:p>
        </p:txBody>
      </p:sp>
    </p:spTree>
    <p:extLst>
      <p:ext uri="{BB962C8B-B14F-4D97-AF65-F5344CB8AC3E}">
        <p14:creationId xmlns:p14="http://schemas.microsoft.com/office/powerpoint/2010/main" val="22407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F40D-2E8C-40DB-B542-FB2D28E3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Aggressive Cue Hypothesis (Berkowitz 1974)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84CED-F55F-46EE-89C5-69E8EECA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we become frustrated there is an increase in their arousal </a:t>
            </a:r>
          </a:p>
          <a:p>
            <a:r>
              <a:rPr lang="en-GB" dirty="0"/>
              <a:t>This increase creates an predisposition (readiness) for aggression</a:t>
            </a:r>
          </a:p>
          <a:p>
            <a:r>
              <a:rPr lang="en-GB" dirty="0"/>
              <a:t>If aggression is going to occur according to the theory certain stimuli must be present that act as cue’s </a:t>
            </a:r>
          </a:p>
          <a:p>
            <a:r>
              <a:rPr lang="en-GB" dirty="0"/>
              <a:t>The athlete associates the cues with having to be aggressive (so is aggressive)  </a:t>
            </a:r>
          </a:p>
        </p:txBody>
      </p:sp>
    </p:spTree>
    <p:extLst>
      <p:ext uri="{BB962C8B-B14F-4D97-AF65-F5344CB8AC3E}">
        <p14:creationId xmlns:p14="http://schemas.microsoft.com/office/powerpoint/2010/main" val="49041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970E12-1427-C889-6095-32B83C257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2348"/>
              </p:ext>
            </p:extLst>
          </p:nvPr>
        </p:nvGraphicFramePr>
        <p:xfrm>
          <a:off x="150648" y="110064"/>
          <a:ext cx="11915228" cy="665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607">
                  <a:extLst>
                    <a:ext uri="{9D8B030D-6E8A-4147-A177-3AD203B41FA5}">
                      <a16:colId xmlns:a16="http://schemas.microsoft.com/office/drawing/2014/main" val="1873362829"/>
                    </a:ext>
                  </a:extLst>
                </a:gridCol>
                <a:gridCol w="3279228">
                  <a:extLst>
                    <a:ext uri="{9D8B030D-6E8A-4147-A177-3AD203B41FA5}">
                      <a16:colId xmlns:a16="http://schemas.microsoft.com/office/drawing/2014/main" val="2482889740"/>
                    </a:ext>
                  </a:extLst>
                </a:gridCol>
                <a:gridCol w="3247696">
                  <a:extLst>
                    <a:ext uri="{9D8B030D-6E8A-4147-A177-3AD203B41FA5}">
                      <a16:colId xmlns:a16="http://schemas.microsoft.com/office/drawing/2014/main" val="3562660016"/>
                    </a:ext>
                  </a:extLst>
                </a:gridCol>
                <a:gridCol w="3247697">
                  <a:extLst>
                    <a:ext uri="{9D8B030D-6E8A-4147-A177-3AD203B41FA5}">
                      <a16:colId xmlns:a16="http://schemas.microsoft.com/office/drawing/2014/main" val="1171060320"/>
                    </a:ext>
                  </a:extLst>
                </a:gridCol>
              </a:tblGrid>
              <a:tr h="371106">
                <a:tc>
                  <a:txBody>
                    <a:bodyPr/>
                    <a:lstStyle/>
                    <a:p>
                      <a:r>
                        <a:rPr lang="en-GB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AO1 Describe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AO2 Example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AO3 Compare Contrast + /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12408"/>
                  </a:ext>
                </a:extLst>
              </a:tr>
              <a:tr h="15718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61188"/>
                  </a:ext>
                </a:extLst>
              </a:tr>
              <a:tr h="15718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33534"/>
                  </a:ext>
                </a:extLst>
              </a:tr>
              <a:tr h="15718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08724"/>
                  </a:ext>
                </a:extLst>
              </a:tr>
              <a:tr h="15718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4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FF2BB-0118-0645-1D25-2C8D6723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554"/>
            <a:ext cx="12158623" cy="63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9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719AD-F00F-F584-856A-B8615B54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8" y="624491"/>
            <a:ext cx="11609043" cy="50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BFB86-97B7-EDD6-968D-0671DC41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55" y="441499"/>
            <a:ext cx="10262090" cy="59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2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5155-DA71-451A-E478-7CB5EA82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71" y="0"/>
            <a:ext cx="6509658" cy="67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5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EA2B-7425-D6E4-F8A3-CBDAF7DD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7" y="1735463"/>
            <a:ext cx="12011585" cy="38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25BA1-F183-B664-2507-B3AECE4A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9" y="267540"/>
            <a:ext cx="11222455" cy="5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F9F7C2E-0123-EDA7-3B84-F8015477C863}"/>
              </a:ext>
            </a:extLst>
          </p:cNvPr>
          <p:cNvSpPr txBox="1"/>
          <p:nvPr/>
        </p:nvSpPr>
        <p:spPr>
          <a:xfrm>
            <a:off x="6421820" y="620110"/>
            <a:ext cx="385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15% practical to be picked from this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52DAB-4B99-506D-B207-C15E6C38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78" y="195342"/>
            <a:ext cx="4595198" cy="6467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F5566-AA8C-2323-24E3-7ECACBF64F39}"/>
              </a:ext>
            </a:extLst>
          </p:cNvPr>
          <p:cNvSpPr txBox="1"/>
          <p:nvPr/>
        </p:nvSpPr>
        <p:spPr>
          <a:xfrm>
            <a:off x="66188" y="337847"/>
            <a:ext cx="492034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OCR AS and A Level Physical Education NEA Guide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85EE0-0335-9112-79AF-5E0FC29648AE}"/>
              </a:ext>
            </a:extLst>
          </p:cNvPr>
          <p:cNvSpPr txBox="1"/>
          <p:nvPr/>
        </p:nvSpPr>
        <p:spPr>
          <a:xfrm>
            <a:off x="5816622" y="348357"/>
            <a:ext cx="5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Link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526406-5352-CB50-7B4B-06E29164C4CB}"/>
              </a:ext>
            </a:extLst>
          </p:cNvPr>
          <p:cNvSpPr/>
          <p:nvPr/>
        </p:nvSpPr>
        <p:spPr>
          <a:xfrm rot="10800000">
            <a:off x="5050795" y="378579"/>
            <a:ext cx="722001" cy="339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A08251-54B1-DACD-8B74-20E37C625D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51"/>
          <a:stretch/>
        </p:blipFill>
        <p:spPr>
          <a:xfrm>
            <a:off x="4989538" y="1399256"/>
            <a:ext cx="1819374" cy="4749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D3B1DE-CE5D-39B8-7DE0-1B1CFE7FA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6952" y="2565193"/>
            <a:ext cx="1576562" cy="2417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C3E828-D35A-B425-456B-BBBA675D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678" y="1656523"/>
            <a:ext cx="1628744" cy="42347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68FF42-3A29-A461-7EF8-D56006070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51"/>
          <a:stretch/>
        </p:blipFill>
        <p:spPr>
          <a:xfrm>
            <a:off x="6867774" y="1399256"/>
            <a:ext cx="1819374" cy="47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6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60F4E-3E17-F7AA-1129-0D00E7AC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2" y="864765"/>
            <a:ext cx="11760855" cy="51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6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A8AC7-E212-71BF-858B-13DCA0DA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00" y="227065"/>
            <a:ext cx="8450599" cy="64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9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BB90-3E9D-9EDD-9CF7-32EED62E2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" y="777424"/>
            <a:ext cx="12080508" cy="6080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8B049-03FC-5790-52E9-F8EC214B2FF7}"/>
              </a:ext>
            </a:extLst>
          </p:cNvPr>
          <p:cNvSpPr txBox="1"/>
          <p:nvPr/>
        </p:nvSpPr>
        <p:spPr>
          <a:xfrm>
            <a:off x="4298296" y="241737"/>
            <a:ext cx="35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Top Half of practical assessment grid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FE976-0EBF-DA82-02FF-8F772DA92163}"/>
              </a:ext>
            </a:extLst>
          </p:cNvPr>
          <p:cNvSpPr txBox="1"/>
          <p:nvPr/>
        </p:nvSpPr>
        <p:spPr>
          <a:xfrm>
            <a:off x="77518" y="2908362"/>
            <a:ext cx="3068454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Outstanding (national, best in country)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DEEFE-C5F6-DA25-4CE0-A5EEF007A067}"/>
              </a:ext>
            </a:extLst>
          </p:cNvPr>
          <p:cNvSpPr txBox="1"/>
          <p:nvPr/>
        </p:nvSpPr>
        <p:spPr>
          <a:xfrm>
            <a:off x="76202" y="4729292"/>
            <a:ext cx="3222171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Excellent (Regional, 1</a:t>
            </a:r>
            <a:r>
              <a:rPr lang="en-GB" sz="1400" baseline="30000" dirty="0"/>
              <a:t>st</a:t>
            </a:r>
            <a:r>
              <a:rPr lang="en-GB" sz="1400" dirty="0"/>
              <a:t> team Club player)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6599C-EA6B-548C-EE95-9FD1FEBDCDCF}"/>
              </a:ext>
            </a:extLst>
          </p:cNvPr>
          <p:cNvSpPr txBox="1"/>
          <p:nvPr/>
        </p:nvSpPr>
        <p:spPr>
          <a:xfrm>
            <a:off x="61437" y="6516079"/>
            <a:ext cx="2191906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Very Good (Club Player)</a:t>
            </a:r>
          </a:p>
        </p:txBody>
      </p:sp>
    </p:spTree>
    <p:extLst>
      <p:ext uri="{BB962C8B-B14F-4D97-AF65-F5344CB8AC3E}">
        <p14:creationId xmlns:p14="http://schemas.microsoft.com/office/powerpoint/2010/main" val="52267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2234E-B3CA-2BDA-21CB-DB2F50A8B822}"/>
              </a:ext>
            </a:extLst>
          </p:cNvPr>
          <p:cNvSpPr txBox="1"/>
          <p:nvPr/>
        </p:nvSpPr>
        <p:spPr>
          <a:xfrm>
            <a:off x="199697" y="262759"/>
            <a:ext cx="4675254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Name – </a:t>
            </a:r>
          </a:p>
          <a:p>
            <a:endParaRPr lang="en-GB" dirty="0"/>
          </a:p>
          <a:p>
            <a:r>
              <a:rPr lang="en-GB" dirty="0"/>
              <a:t>Year 11 – Sports Course Studied? – </a:t>
            </a:r>
          </a:p>
          <a:p>
            <a:endParaRPr lang="en-GB" dirty="0"/>
          </a:p>
          <a:p>
            <a:r>
              <a:rPr lang="en-GB" dirty="0"/>
              <a:t>Grade –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Science Course Studied -</a:t>
            </a:r>
          </a:p>
          <a:p>
            <a:endParaRPr lang="en-GB" dirty="0"/>
          </a:p>
          <a:p>
            <a:r>
              <a:rPr lang="en-GB" dirty="0"/>
              <a:t>Grades –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Sport chosen for A-Level practical assessment – </a:t>
            </a:r>
          </a:p>
          <a:p>
            <a:endParaRPr lang="en-GB" dirty="0"/>
          </a:p>
          <a:p>
            <a:r>
              <a:rPr lang="en-GB" dirty="0"/>
              <a:t>Level of Participation -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Post 16 Plan –</a:t>
            </a:r>
          </a:p>
          <a:p>
            <a:endParaRPr lang="en-GB" dirty="0"/>
          </a:p>
          <a:p>
            <a:r>
              <a:rPr lang="en-GB" dirty="0"/>
              <a:t>Specific area of interest - </a:t>
            </a:r>
          </a:p>
        </p:txBody>
      </p:sp>
    </p:spTree>
    <p:extLst>
      <p:ext uri="{BB962C8B-B14F-4D97-AF65-F5344CB8AC3E}">
        <p14:creationId xmlns:p14="http://schemas.microsoft.com/office/powerpoint/2010/main" val="234031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591"/>
            <a:ext cx="9144000" cy="998034"/>
          </a:xfrm>
        </p:spPr>
        <p:txBody>
          <a:bodyPr anchor="t"/>
          <a:lstStyle/>
          <a:p>
            <a:r>
              <a:rPr lang="en-GB" dirty="0"/>
              <a:t>Aggression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77" y="1537047"/>
            <a:ext cx="8324046" cy="46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Aggression is any form of behaviour directed towards the goal of harming or injuring another living being who is motivated to avoid such treatment (Baron 1977)</a:t>
            </a:r>
          </a:p>
          <a:p>
            <a:r>
              <a:rPr lang="en-GB" sz="2800" dirty="0">
                <a:solidFill>
                  <a:srgbClr val="000000"/>
                </a:solidFill>
              </a:rPr>
              <a:t>Any behaviour that is intended to harm another individual by physical or verbal means.(Bull 1990)</a:t>
            </a:r>
          </a:p>
          <a:p>
            <a:r>
              <a:rPr lang="en-GB" sz="2800" dirty="0">
                <a:solidFill>
                  <a:srgbClr val="000000"/>
                </a:solidFill>
              </a:rPr>
              <a:t>An act with the intention to harm or injure an individual who is motivated to avoid such harm.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00"/>
                </a:solidFill>
              </a:rPr>
              <a:t>(Baron 1994)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1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Instrumental aggression</a:t>
            </a:r>
          </a:p>
          <a:p>
            <a:pPr lvl="1"/>
            <a:r>
              <a:rPr lang="en-GB" dirty="0"/>
              <a:t>Displaying aggressive behaviour in pursuit of a non aggressive goal </a:t>
            </a:r>
          </a:p>
          <a:p>
            <a:pPr lvl="1"/>
            <a:r>
              <a:rPr lang="en-GB" dirty="0"/>
              <a:t>Sometimes referred to as </a:t>
            </a:r>
            <a:r>
              <a:rPr lang="en-GB" u="sng" dirty="0"/>
              <a:t>channelled aggression </a:t>
            </a:r>
            <a:r>
              <a:rPr lang="en-GB" dirty="0"/>
              <a:t>(most aggression in sport is this type)</a:t>
            </a:r>
          </a:p>
          <a:p>
            <a:pPr lvl="1"/>
            <a:r>
              <a:rPr lang="en-GB" dirty="0"/>
              <a:t>A good example would be a martial arts fighter who is intending to hurt his opponent but only because that is required if </a:t>
            </a:r>
            <a:r>
              <a:rPr lang="en-GB"/>
              <a:t>he wants </a:t>
            </a:r>
            <a:r>
              <a:rPr lang="en-GB" dirty="0"/>
              <a:t>to achieve the non aggressive goal of winning the fight.</a:t>
            </a:r>
          </a:p>
          <a:p>
            <a:pPr lvl="1"/>
            <a:r>
              <a:rPr lang="en-GB" dirty="0"/>
              <a:t>They will normally shake hands after which shows that the aggression was just a tool to try and win.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13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Hostile aggression</a:t>
            </a:r>
          </a:p>
          <a:p>
            <a:pPr lvl="1"/>
            <a:r>
              <a:rPr lang="en-GB" dirty="0"/>
              <a:t>Aggressive behaviour with the sole intention of inflicting harm (either physical or psychological) on another person. </a:t>
            </a:r>
          </a:p>
          <a:p>
            <a:pPr lvl="1"/>
            <a:r>
              <a:rPr lang="en-GB" dirty="0"/>
              <a:t>Not used to achieve a non aggressive goal </a:t>
            </a:r>
          </a:p>
          <a:p>
            <a:pPr lvl="1"/>
            <a:r>
              <a:rPr lang="en-GB" dirty="0"/>
              <a:t>Never within the rules of play</a:t>
            </a:r>
          </a:p>
          <a:p>
            <a:pPr lvl="1"/>
            <a:r>
              <a:rPr lang="en-GB" dirty="0"/>
              <a:t>Sometimes referred to as </a:t>
            </a:r>
            <a:r>
              <a:rPr lang="en-GB" u="sng" dirty="0"/>
              <a:t>reactive aggression </a:t>
            </a:r>
            <a:r>
              <a:rPr lang="en-GB" dirty="0"/>
              <a:t>as it can be in reaction to an incident and also accompanied by anger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70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35AC001A0EC4399DFD1FB9A706E55" ma:contentTypeVersion="23" ma:contentTypeDescription="Create a new document." ma:contentTypeScope="" ma:versionID="f6b12c93341649311f9e1e90e686c2e5">
  <xsd:schema xmlns:xsd="http://www.w3.org/2001/XMLSchema" xmlns:xs="http://www.w3.org/2001/XMLSchema" xmlns:p="http://schemas.microsoft.com/office/2006/metadata/properties" xmlns:ns2="faa9686f-acfd-4578-8a17-8a7f9714b3f4" xmlns:ns3="74f818e8-eb45-4386-b330-9012d2306d8a" targetNamespace="http://schemas.microsoft.com/office/2006/metadata/properties" ma:root="true" ma:fieldsID="93417830d723daf791e40e139480f790" ns2:_="" ns3:_="">
    <xsd:import namespace="faa9686f-acfd-4578-8a17-8a7f9714b3f4"/>
    <xsd:import namespace="74f818e8-eb45-4386-b330-9012d2306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9686f-acfd-4578-8a17-8a7f9714b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de8fdb-3107-4ce9-a0a5-b1b579331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18e8-eb45-4386-b330-9012d2306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53cdc1-29f5-4d65-91e9-fe71ac3e65dd}" ma:internalName="TaxCatchAll" ma:showField="CatchAllData" ma:web="74f818e8-eb45-4386-b330-9012d2306d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a9686f-acfd-4578-8a17-8a7f9714b3f4">
      <Terms xmlns="http://schemas.microsoft.com/office/infopath/2007/PartnerControls"/>
    </lcf76f155ced4ddcb4097134ff3c332f>
    <TaxCatchAll xmlns="74f818e8-eb45-4386-b330-9012d2306d8a" xsi:nil="true"/>
  </documentManagement>
</p:properties>
</file>

<file path=customXml/itemProps1.xml><?xml version="1.0" encoding="utf-8"?>
<ds:datastoreItem xmlns:ds="http://schemas.openxmlformats.org/officeDocument/2006/customXml" ds:itemID="{C3935203-8FB5-4705-9B86-BB4AB2C7D81E}"/>
</file>

<file path=customXml/itemProps2.xml><?xml version="1.0" encoding="utf-8"?>
<ds:datastoreItem xmlns:ds="http://schemas.openxmlformats.org/officeDocument/2006/customXml" ds:itemID="{75F9DFD7-E644-4D9B-BE84-B4175FB04796}"/>
</file>

<file path=customXml/itemProps3.xml><?xml version="1.0" encoding="utf-8"?>
<ds:datastoreItem xmlns:ds="http://schemas.openxmlformats.org/officeDocument/2006/customXml" ds:itemID="{37B913C1-16D8-4144-8D0C-D65FBAB49B39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1589</Words>
  <Application>Microsoft Office PowerPoint</Application>
  <PresentationFormat>Widescreen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Aggression </vt:lpstr>
      <vt:lpstr>Definitions</vt:lpstr>
      <vt:lpstr>Types of Aggression</vt:lpstr>
      <vt:lpstr>Types of Aggression</vt:lpstr>
      <vt:lpstr>Types of Aggression</vt:lpstr>
      <vt:lpstr>PowerPoint Presentation</vt:lpstr>
      <vt:lpstr>Types of Aggression recap</vt:lpstr>
      <vt:lpstr>PowerPoint Presentation</vt:lpstr>
      <vt:lpstr>Where would we go next???</vt:lpstr>
      <vt:lpstr>PowerPoint Presentation</vt:lpstr>
      <vt:lpstr>Instinct theory of aggression (Lorenz 1966)</vt:lpstr>
      <vt:lpstr>PowerPoint Presentation</vt:lpstr>
      <vt:lpstr>Social Learning theory of aggression (Bandura 1977)</vt:lpstr>
      <vt:lpstr>PowerPoint Presentation</vt:lpstr>
      <vt:lpstr>Frustration –aggression theory of aggression (Dollard et al 1939)</vt:lpstr>
      <vt:lpstr>PowerPoint Presentation</vt:lpstr>
      <vt:lpstr>Aggressive Cue Hypothesis (Berkowitz 1974)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Aggression</dc:title>
  <dc:creator>Luke Brailey</dc:creator>
  <cp:lastModifiedBy>Luke Brailey</cp:lastModifiedBy>
  <cp:revision>2</cp:revision>
  <cp:lastPrinted>2023-09-04T08:26:11Z</cp:lastPrinted>
  <dcterms:created xsi:type="dcterms:W3CDTF">2023-06-29T13:57:58Z</dcterms:created>
  <dcterms:modified xsi:type="dcterms:W3CDTF">2024-07-04T11:50:24Z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0x010100C3235AC001A0EC4399DFD1FB9A706E55</vt:lpwstr>
  </property>
</Properties>
</file>